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6866" y="1753986"/>
            <a:ext cx="8447557" cy="1509240"/>
          </a:xfrm>
        </p:spPr>
        <p:txBody>
          <a:bodyPr/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1753" y="4438418"/>
            <a:ext cx="6831673" cy="108623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Выполнила: </a:t>
            </a:r>
          </a:p>
          <a:p>
            <a:pPr algn="r"/>
            <a:r>
              <a:rPr lang="ru-RU" dirty="0" smtClean="0"/>
              <a:t>студентка группы 321Н1 </a:t>
            </a:r>
          </a:p>
          <a:p>
            <a:pPr algn="r"/>
            <a:r>
              <a:rPr lang="ru-RU" dirty="0" smtClean="0"/>
              <a:t>Жолтикова Вита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3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5055" y="2277689"/>
            <a:ext cx="8894618" cy="2510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94807" y="2443942"/>
            <a:ext cx="87948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Падежи подразделяются на: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и косвенный.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именительный падеж.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все остальные падежи.</a:t>
            </a:r>
          </a:p>
        </p:txBody>
      </p:sp>
    </p:spTree>
    <p:extLst>
      <p:ext uri="{BB962C8B-B14F-4D97-AF65-F5344CB8AC3E}">
        <p14:creationId xmlns:p14="http://schemas.microsoft.com/office/powerpoint/2010/main" val="23388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4343" y="204800"/>
            <a:ext cx="9885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разбор имени существительного.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733246"/>
            <a:ext cx="1080346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часть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начальную форму (единственное число, именительный падеж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признаки: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а) одушевлённое или неодушевлённое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б) собственное или нарицательное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в) род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г) склонение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Указать непостоянные признаки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а) число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б) падеж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Указать смысловой вопрос, который задаём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существительному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Определить, каким членом предложения является имя существительное.</a:t>
            </a:r>
          </a:p>
        </p:txBody>
      </p:sp>
    </p:spTree>
    <p:extLst>
      <p:ext uri="{BB962C8B-B14F-4D97-AF65-F5344CB8AC3E}">
        <p14:creationId xmlns:p14="http://schemas.microsoft.com/office/powerpoint/2010/main" val="3987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7651" y="299259"/>
            <a:ext cx="109894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листе писали ручкой.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Писали (на чём?) 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сущ.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Н.ф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пр.: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неодуш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нариц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2-ое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пр.: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Писали (на чём?)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обстоятельство.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39986" y="3981796"/>
            <a:ext cx="1795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-.-.-.-.-.-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774" y="174569"/>
            <a:ext cx="1114736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часть речи, которая обозначает предмет и отвечает   на вопросы кто? что?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существительное называет предметы в широком смысле слова.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существительным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конкретные предметы (дверь, окно);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живые существа (человек, птица, зверь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явление природы (слякоть, снег, ветер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события (праздник, поход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процесс действия (бег, рост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абстрактные понятия (доброта, дружба);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895" y="2822171"/>
            <a:ext cx="5381105" cy="40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533804" y="2362185"/>
            <a:ext cx="5561215" cy="34747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14648" y="2362185"/>
            <a:ext cx="5552902" cy="34747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10937" y="324196"/>
            <a:ext cx="855379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 бывают: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25820" y="2529885"/>
            <a:ext cx="3268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одушевлённые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93158" y="2529885"/>
            <a:ext cx="3347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неодушевлённые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8790" y="3250275"/>
            <a:ext cx="55348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на вопрос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кто?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живые предметы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кошка, человек.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33804" y="3176216"/>
            <a:ext cx="545314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на вопрос что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неживые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камень, солнце.</a:t>
            </a:r>
          </a:p>
          <a:p>
            <a:endParaRPr lang="ru-RU" dirty="0"/>
          </a:p>
        </p:txBody>
      </p:sp>
      <p:cxnSp>
        <p:nvCxnSpPr>
          <p:cNvPr id="16" name="Прямая со стрелкой 15"/>
          <p:cNvCxnSpPr>
            <a:endCxn id="13" idx="0"/>
          </p:cNvCxnSpPr>
          <p:nvPr/>
        </p:nvCxnSpPr>
        <p:spPr>
          <a:xfrm flipH="1">
            <a:off x="3591099" y="847898"/>
            <a:ext cx="1422298" cy="151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4" idx="0"/>
          </p:cNvCxnSpPr>
          <p:nvPr/>
        </p:nvCxnSpPr>
        <p:spPr>
          <a:xfrm>
            <a:off x="7697585" y="847898"/>
            <a:ext cx="1616827" cy="151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56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03563" y="3142793"/>
            <a:ext cx="5084618" cy="35329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571702" y="338871"/>
            <a:ext cx="6204065" cy="21862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64861" y="99711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71053" y="3085497"/>
            <a:ext cx="2836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1148" y="3869778"/>
            <a:ext cx="4929447" cy="1970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Имена, отчества, фамилии людей, клички животных, географические названия (стран, городов, рек, озёр, морей), названия улиц, площадей, художественных произведений.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1149" y="5391145"/>
            <a:ext cx="364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ишутся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заглавной буквы.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69400" y="5933396"/>
            <a:ext cx="3898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Москва, Волга, Алиса.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55671" y="3142793"/>
            <a:ext cx="5126879" cy="35558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65042" y="3085496"/>
            <a:ext cx="3455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нарицательные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71152" y="3869778"/>
            <a:ext cx="4527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имена существительные.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71152" y="4139942"/>
            <a:ext cx="3717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Пишутся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маленькой буквы.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865042" y="5537200"/>
            <a:ext cx="3991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город, река, девочка</a:t>
            </a:r>
            <a:r>
              <a:rPr lang="ru-RU" dirty="0"/>
              <a:t>.</a:t>
            </a:r>
          </a:p>
        </p:txBody>
      </p:sp>
      <p:cxnSp>
        <p:nvCxnSpPr>
          <p:cNvPr id="27" name="Соединительная линия уступом 26"/>
          <p:cNvCxnSpPr>
            <a:stCxn id="4" idx="5"/>
          </p:cNvCxnSpPr>
          <p:nvPr/>
        </p:nvCxnSpPr>
        <p:spPr>
          <a:xfrm rot="16200000" flipH="1">
            <a:off x="8823469" y="2248683"/>
            <a:ext cx="937843" cy="8503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4" idx="3"/>
          </p:cNvCxnSpPr>
          <p:nvPr/>
        </p:nvCxnSpPr>
        <p:spPr>
          <a:xfrm rot="5400000">
            <a:off x="3608325" y="2270851"/>
            <a:ext cx="937842" cy="8060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52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9166" y="249382"/>
            <a:ext cx="7007629" cy="84789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269375" y="1097281"/>
            <a:ext cx="1396538" cy="972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 flipH="1">
            <a:off x="6192980" y="1097281"/>
            <a:ext cx="1" cy="1138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560027" y="1097281"/>
            <a:ext cx="1596044" cy="1047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181446" y="2144684"/>
            <a:ext cx="2373284" cy="146304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род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67891" y="2252750"/>
            <a:ext cx="2560320" cy="135497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род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152313" y="2198718"/>
            <a:ext cx="2283918" cy="14090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род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11" idx="2"/>
          </p:cNvCxnSpPr>
          <p:nvPr/>
        </p:nvCxnSpPr>
        <p:spPr>
          <a:xfrm>
            <a:off x="2368088" y="3607724"/>
            <a:ext cx="1039" cy="656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2" idx="2"/>
          </p:cNvCxnSpPr>
          <p:nvPr/>
        </p:nvCxnSpPr>
        <p:spPr>
          <a:xfrm>
            <a:off x="6248051" y="3607724"/>
            <a:ext cx="11433" cy="781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2"/>
          </p:cNvCxnSpPr>
          <p:nvPr/>
        </p:nvCxnSpPr>
        <p:spPr>
          <a:xfrm>
            <a:off x="10294272" y="3607724"/>
            <a:ext cx="5197" cy="781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98136" y="4147434"/>
            <a:ext cx="3332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Слова можно заменить словом «он»</a:t>
            </a:r>
          </a:p>
          <a:p>
            <a:pPr algn="ctr"/>
            <a:r>
              <a:rPr lang="ru-RU" dirty="0" smtClean="0"/>
              <a:t>Например: слон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30440" y="4329761"/>
            <a:ext cx="3058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Слова можно заменить словом «она»</a:t>
            </a:r>
          </a:p>
          <a:p>
            <a:pPr algn="ctr"/>
            <a:r>
              <a:rPr lang="ru-RU" dirty="0" smtClean="0"/>
              <a:t>Например: девочка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610410" y="4329761"/>
            <a:ext cx="3367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Слова можно заменить словом «оно»</a:t>
            </a:r>
          </a:p>
          <a:p>
            <a:pPr algn="ctr"/>
            <a:r>
              <a:rPr lang="ru-RU" dirty="0" smtClean="0"/>
              <a:t>Например: озеро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38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4226" y="282632"/>
            <a:ext cx="5660967" cy="8811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383280" y="1163782"/>
            <a:ext cx="1354975" cy="1172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121535" y="1163782"/>
            <a:ext cx="1471352" cy="1238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2028305" y="2389907"/>
            <a:ext cx="2709949" cy="54032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Единственное число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21535" y="2423159"/>
            <a:ext cx="2884516" cy="50707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Множественное число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41231" y="2984265"/>
            <a:ext cx="3484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один предмет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36267" y="2930235"/>
            <a:ext cx="5545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два или несколько предметов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894" y="3545374"/>
            <a:ext cx="1006649" cy="117096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757286" y="3960706"/>
            <a:ext cx="606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793" y="4522315"/>
            <a:ext cx="1005927" cy="117053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284" y="4522315"/>
            <a:ext cx="1005927" cy="11705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703" y="3545805"/>
            <a:ext cx="1005927" cy="117053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0804175" y="4080354"/>
            <a:ext cx="813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9512" y="5768213"/>
            <a:ext cx="10658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 могут изменяться по числам: они употребляются то в единственном числе, то во множественном числе.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9959" y="78416"/>
            <a:ext cx="10720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 бывают трёх склонений: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719183"/>
              </p:ext>
            </p:extLst>
          </p:nvPr>
        </p:nvGraphicFramePr>
        <p:xfrm>
          <a:off x="1255221" y="1218430"/>
          <a:ext cx="10498974" cy="3235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658">
                  <a:extLst>
                    <a:ext uri="{9D8B030D-6E8A-4147-A177-3AD203B41FA5}">
                      <a16:colId xmlns:a16="http://schemas.microsoft.com/office/drawing/2014/main" val="726347954"/>
                    </a:ext>
                  </a:extLst>
                </a:gridCol>
                <a:gridCol w="3499658">
                  <a:extLst>
                    <a:ext uri="{9D8B030D-6E8A-4147-A177-3AD203B41FA5}">
                      <a16:colId xmlns:a16="http://schemas.microsoft.com/office/drawing/2014/main" val="1565380009"/>
                    </a:ext>
                  </a:extLst>
                </a:gridCol>
                <a:gridCol w="3499658">
                  <a:extLst>
                    <a:ext uri="{9D8B030D-6E8A-4147-A177-3AD203B41FA5}">
                      <a16:colId xmlns:a16="http://schemas.microsoft.com/office/drawing/2014/main" val="206163676"/>
                    </a:ext>
                  </a:extLst>
                </a:gridCol>
              </a:tblGrid>
              <a:tr h="76357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склонение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склонение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склонение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437857"/>
                  </a:ext>
                </a:extLst>
              </a:tr>
              <a:tr h="76357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–а, –я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ж.р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-ь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23134"/>
                  </a:ext>
                </a:extLst>
              </a:tr>
              <a:tr h="76357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ж.р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–а, -я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ср.р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–о, -е 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108859"/>
                  </a:ext>
                </a:extLst>
              </a:tr>
              <a:tr h="76357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 дядя, поляна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 конь, утро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 сирень, мышь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749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2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713" y="116379"/>
            <a:ext cx="10989425" cy="1404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Мягкий знак (ь) на конце имён существительных после шипящих.</a:t>
            </a:r>
          </a:p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413163" y="2896985"/>
            <a:ext cx="3749039" cy="245225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 пишется: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 женского рода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(гуашь)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913716" y="2896985"/>
            <a:ext cx="3815542" cy="260263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 не пишется: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 мужского рода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(карандаш)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Соединительная линия уступом 5"/>
          <p:cNvCxnSpPr>
            <a:endCxn id="3" idx="0"/>
          </p:cNvCxnSpPr>
          <p:nvPr/>
        </p:nvCxnSpPr>
        <p:spPr>
          <a:xfrm rot="5400000">
            <a:off x="2497974" y="1379911"/>
            <a:ext cx="2306783" cy="7273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>
            <a:endCxn id="4" idx="0"/>
          </p:cNvCxnSpPr>
          <p:nvPr/>
        </p:nvCxnSpPr>
        <p:spPr>
          <a:xfrm rot="16200000" flipH="1">
            <a:off x="8275321" y="1350819"/>
            <a:ext cx="2306782" cy="7855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4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3167" y="160313"/>
            <a:ext cx="8334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 изменяются по падежам.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389136"/>
              </p:ext>
            </p:extLst>
          </p:nvPr>
        </p:nvGraphicFramePr>
        <p:xfrm>
          <a:off x="1562793" y="665768"/>
          <a:ext cx="9883832" cy="46398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70958">
                  <a:extLst>
                    <a:ext uri="{9D8B030D-6E8A-4147-A177-3AD203B41FA5}">
                      <a16:colId xmlns:a16="http://schemas.microsoft.com/office/drawing/2014/main" val="21916096"/>
                    </a:ext>
                  </a:extLst>
                </a:gridCol>
                <a:gridCol w="2470958">
                  <a:extLst>
                    <a:ext uri="{9D8B030D-6E8A-4147-A177-3AD203B41FA5}">
                      <a16:colId xmlns:a16="http://schemas.microsoft.com/office/drawing/2014/main" val="2533094686"/>
                    </a:ext>
                  </a:extLst>
                </a:gridCol>
                <a:gridCol w="2470958">
                  <a:extLst>
                    <a:ext uri="{9D8B030D-6E8A-4147-A177-3AD203B41FA5}">
                      <a16:colId xmlns:a16="http://schemas.microsoft.com/office/drawing/2014/main" val="1216494930"/>
                    </a:ext>
                  </a:extLst>
                </a:gridCol>
                <a:gridCol w="2470958">
                  <a:extLst>
                    <a:ext uri="{9D8B030D-6E8A-4147-A177-3AD203B41FA5}">
                      <a16:colId xmlns:a16="http://schemas.microsoft.com/office/drawing/2014/main" val="884286626"/>
                    </a:ext>
                  </a:extLst>
                </a:gridCol>
              </a:tblGrid>
              <a:tr h="69008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Падеж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Вспомога-тельное слово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Предлоги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2393487"/>
                  </a:ext>
                </a:extLst>
              </a:tr>
              <a:tr h="69008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Именительный падеж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Кто? Что?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предлогов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2402208"/>
                  </a:ext>
                </a:extLst>
              </a:tr>
              <a:tr h="69008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Родительный падеж 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Кого? Чего?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с, от, до, из, без, у, для, около, вокруг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9435940"/>
                  </a:ext>
                </a:extLst>
              </a:tr>
              <a:tr h="49939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Дательный падеж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дать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Кому? Чему?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к, по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279621"/>
                  </a:ext>
                </a:extLst>
              </a:tr>
              <a:tr h="69008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Винительный падеж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винить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Кого? Что?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в, на, за, под, через, про, сквозь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2926992"/>
                  </a:ext>
                </a:extLst>
              </a:tr>
              <a:tr h="69008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Творительный падеж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творить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Кем? Чем?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с, за, под, перед, над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45400"/>
                  </a:ext>
                </a:extLst>
              </a:tr>
              <a:tr h="69008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Предложный падеж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говорю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ком? О чём?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о, об, в, во, на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577933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56182" y="5394960"/>
            <a:ext cx="1084810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 Имя существительное, которое отвечает на вопрос что? и является  в предложении подлежащим, стоит в именительном  падеже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существительное, которое отвечает на вопрос что? и является в предложении второстепенным членом, стоит в винительном падеже.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4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197</TotalTime>
  <Words>654</Words>
  <Application>Microsoft Office PowerPoint</Application>
  <PresentationFormat>Широкоэкранный</PresentationFormat>
  <Paragraphs>124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Franklin Gothic Book</vt:lpstr>
      <vt:lpstr>Times New Roman</vt:lpstr>
      <vt:lpstr>Crop</vt:lpstr>
      <vt:lpstr>Имя существительное.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существительное.</dc:title>
  <dc:creator>Пользователь Windows</dc:creator>
  <cp:lastModifiedBy>Пользователь Windows</cp:lastModifiedBy>
  <cp:revision>12</cp:revision>
  <dcterms:created xsi:type="dcterms:W3CDTF">2023-09-21T12:26:32Z</dcterms:created>
  <dcterms:modified xsi:type="dcterms:W3CDTF">2023-09-21T16:20:19Z</dcterms:modified>
</cp:coreProperties>
</file>